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9" r:id="rId12"/>
    <p:sldId id="270" r:id="rId13"/>
    <p:sldId id="26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6E5042-355B-403E-AF1D-3A7A87FBA950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94A110-8DC1-4B5E-A81A-498D2EDB4F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nessx008@umn.edu" TargetMode="External"/><Relationship Id="rId2" Type="http://schemas.openxmlformats.org/officeDocument/2006/relationships/hyperlink" Target="mailto:johns006@umn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Check &amp; Connect Research and Practice Highlights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7854696" cy="17526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David </a:t>
            </a:r>
            <a:r>
              <a:rPr lang="en-US" dirty="0"/>
              <a:t>R. Johnson, Ph.D.</a:t>
            </a:r>
            <a:br>
              <a:rPr lang="en-US" dirty="0"/>
            </a:br>
            <a:r>
              <a:rPr lang="en-US" dirty="0"/>
              <a:t>Jean K. </a:t>
            </a:r>
            <a:r>
              <a:rPr lang="en-US" dirty="0" err="1"/>
              <a:t>Echternacht</a:t>
            </a:r>
            <a:r>
              <a:rPr lang="en-US" dirty="0"/>
              <a:t>, </a:t>
            </a:r>
            <a:r>
              <a:rPr lang="en-US" dirty="0" err="1"/>
              <a:t>Ed.D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Institute on Community Integration, University of </a:t>
            </a:r>
            <a:r>
              <a:rPr lang="en-US" dirty="0" smtClean="0"/>
              <a:t>Minnesota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Wellington, New Zealand</a:t>
            </a:r>
            <a:br>
              <a:rPr lang="en-US" dirty="0"/>
            </a:br>
            <a:r>
              <a:rPr lang="en-US" dirty="0"/>
              <a:t>August 12, 2016</a:t>
            </a:r>
          </a:p>
        </p:txBody>
      </p:sp>
    </p:spTree>
    <p:extLst>
      <p:ext uri="{BB962C8B-B14F-4D97-AF65-F5344CB8AC3E}">
        <p14:creationId xmlns:p14="http://schemas.microsoft.com/office/powerpoint/2010/main" xmlns="" val="2152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Subtypes of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>
                <a:solidFill>
                  <a:schemeClr val="tx2"/>
                </a:solidFill>
              </a:rPr>
              <a:t>Subtype</a:t>
            </a:r>
            <a:r>
              <a:rPr lang="en-US" sz="2400" b="1" dirty="0">
                <a:solidFill>
                  <a:schemeClr val="tx2"/>
                </a:solidFill>
              </a:rPr>
              <a:t>	</a:t>
            </a:r>
            <a:r>
              <a:rPr lang="en-US" sz="2400" b="1" u="sng" dirty="0">
                <a:solidFill>
                  <a:schemeClr val="tx2"/>
                </a:solidFill>
              </a:rPr>
              <a:t>Observable indicators</a:t>
            </a:r>
          </a:p>
          <a:p>
            <a:pPr marL="0" indent="0">
              <a:buNone/>
            </a:pPr>
            <a:r>
              <a:rPr lang="en-US" sz="2400" b="1" dirty="0"/>
              <a:t>Academic</a:t>
            </a:r>
            <a:r>
              <a:rPr lang="en-US" sz="2400" dirty="0"/>
              <a:t>	Time on task, academic engaged time, accrual </a:t>
            </a:r>
            <a:r>
              <a:rPr lang="en-US" sz="2400" dirty="0" smtClean="0"/>
              <a:t>		of credits</a:t>
            </a:r>
          </a:p>
          <a:p>
            <a:pPr marL="0" indent="0">
              <a:buNone/>
            </a:pPr>
            <a:r>
              <a:rPr lang="en-US" sz="2400" b="1" dirty="0" smtClean="0"/>
              <a:t>Behavioral</a:t>
            </a:r>
            <a:r>
              <a:rPr lang="en-US" sz="2400" dirty="0"/>
              <a:t>	Attendance, fewer suspensions, classroom </a:t>
            </a:r>
            <a:r>
              <a:rPr lang="en-US" sz="2400" dirty="0" smtClean="0"/>
              <a:t>		participation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chemeClr val="tx2"/>
                </a:solidFill>
              </a:rPr>
              <a:t>Subtype</a:t>
            </a:r>
            <a:r>
              <a:rPr lang="en-US" sz="2400" b="1" dirty="0">
                <a:solidFill>
                  <a:schemeClr val="tx2"/>
                </a:solidFill>
              </a:rPr>
              <a:t>	</a:t>
            </a:r>
            <a:r>
              <a:rPr lang="en-US" sz="2400" b="1" u="sng" dirty="0" smtClean="0">
                <a:solidFill>
                  <a:schemeClr val="tx2"/>
                </a:solidFill>
              </a:rPr>
              <a:t>Internal indicators</a:t>
            </a:r>
            <a:endParaRPr lang="en-US" sz="2400" b="1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Cognitive</a:t>
            </a:r>
            <a:r>
              <a:rPr lang="en-US" sz="2400" dirty="0"/>
              <a:t>	Perceived relevance of schoolwork, </a:t>
            </a:r>
            <a:r>
              <a:rPr lang="en-US" sz="2400" dirty="0" smtClean="0"/>
              <a:t>self-			regulation toward </a:t>
            </a:r>
            <a:r>
              <a:rPr lang="en-US" sz="2400" dirty="0"/>
              <a:t>goals, personal expectations </a:t>
            </a:r>
            <a:r>
              <a:rPr lang="en-US" sz="2400" dirty="0" smtClean="0"/>
              <a:t>		for success</a:t>
            </a:r>
          </a:p>
          <a:p>
            <a:pPr marL="0" indent="0">
              <a:buNone/>
            </a:pPr>
            <a:r>
              <a:rPr lang="en-US" sz="2400" b="1" dirty="0" smtClean="0"/>
              <a:t>Affective</a:t>
            </a:r>
            <a:r>
              <a:rPr lang="en-US" sz="2400" dirty="0"/>
              <a:t>	Identification with school, belonging, </a:t>
            </a:r>
            <a:r>
              <a:rPr lang="en-US" sz="2400" dirty="0" smtClean="0"/>
              <a:t>			perceived connection </a:t>
            </a:r>
            <a:r>
              <a:rPr lang="en-US" sz="2400" dirty="0"/>
              <a:t>at school with teachers </a:t>
            </a:r>
            <a:r>
              <a:rPr lang="en-US" sz="2400" dirty="0" smtClean="0"/>
              <a:t>		and peers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0882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 smtClean="0"/>
              <a:t>Engagement is Influenced by Three Contextual Factors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305800" cy="3886200"/>
          </a:xfrm>
        </p:spPr>
        <p:txBody>
          <a:bodyPr>
            <a:noAutofit/>
          </a:bodyPr>
          <a:lstStyle/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/>
            </a:pPr>
            <a:r>
              <a:rPr lang="en-US" sz="3000" dirty="0" smtClean="0"/>
              <a:t>School (e.g., school climate, quality of teacher-student relationship, effective instruction in academic, social, and emotional learning areas)</a:t>
            </a:r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/>
            </a:pPr>
            <a:r>
              <a:rPr lang="en-US" sz="3000" dirty="0" smtClean="0"/>
              <a:t>Family (e.g., academic and motivational support for learning) </a:t>
            </a:r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/>
            </a:pPr>
            <a:r>
              <a:rPr lang="en-US" sz="3000" dirty="0" smtClean="0"/>
              <a:t>Peers (e.g., expectations to graduate among peers, social networks) </a:t>
            </a:r>
          </a:p>
        </p:txBody>
      </p:sp>
    </p:spTree>
    <p:extLst>
      <p:ext uri="{BB962C8B-B14F-4D97-AF65-F5344CB8AC3E}">
        <p14:creationId xmlns:p14="http://schemas.microsoft.com/office/powerpoint/2010/main" xmlns="" val="31316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947988"/>
          </a:xfrm>
        </p:spPr>
        <p:txBody>
          <a:bodyPr>
            <a:noAutofit/>
          </a:bodyPr>
          <a:lstStyle/>
          <a:p>
            <a:r>
              <a:rPr lang="en-US" sz="3200" dirty="0"/>
              <a:t>Need to build on protective factors by promoting resiliency through mentoring-type approach </a:t>
            </a:r>
            <a:r>
              <a:rPr lang="en-US" sz="2000" i="1" dirty="0">
                <a:solidFill>
                  <a:srgbClr val="0F3F59"/>
                </a:solidFill>
              </a:rPr>
              <a:t>(</a:t>
            </a:r>
            <a:r>
              <a:rPr lang="en-US" sz="2000" i="1" dirty="0" err="1">
                <a:solidFill>
                  <a:srgbClr val="0F3F59"/>
                </a:solidFill>
              </a:rPr>
              <a:t>Masten</a:t>
            </a:r>
            <a:r>
              <a:rPr lang="en-US" sz="2000" i="1" dirty="0">
                <a:solidFill>
                  <a:srgbClr val="0F3F59"/>
                </a:solidFill>
              </a:rPr>
              <a:t>)</a:t>
            </a:r>
          </a:p>
          <a:p>
            <a:endParaRPr lang="en-US" sz="3200" dirty="0"/>
          </a:p>
          <a:p>
            <a:r>
              <a:rPr lang="en-US" sz="3200" dirty="0"/>
              <a:t>Students’ engagement with school is a process </a:t>
            </a:r>
            <a:r>
              <a:rPr lang="en-US" sz="2000" i="1" dirty="0" smtClean="0">
                <a:solidFill>
                  <a:srgbClr val="0F3F59"/>
                </a:solidFill>
              </a:rPr>
              <a:t>(Finn) </a:t>
            </a:r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A </a:t>
            </a:r>
            <a:r>
              <a:rPr lang="en-US" sz="4400" dirty="0"/>
              <a:t>Resiliency</a:t>
            </a:r>
            <a:r>
              <a:rPr lang="en-US" sz="4000" dirty="0"/>
              <a:t> and Mentoring Approach </a:t>
            </a:r>
          </a:p>
        </p:txBody>
      </p:sp>
    </p:spTree>
    <p:extLst>
      <p:ext uri="{BB962C8B-B14F-4D97-AF65-F5344CB8AC3E}">
        <p14:creationId xmlns:p14="http://schemas.microsoft.com/office/powerpoint/2010/main" xmlns="" val="12385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688"/>
            <a:ext cx="8229600" cy="819912"/>
          </a:xfrm>
        </p:spPr>
        <p:txBody>
          <a:bodyPr>
            <a:noAutofit/>
          </a:bodyPr>
          <a:lstStyle/>
          <a:p>
            <a:r>
              <a:rPr lang="en-US" sz="4000" dirty="0" smtClean="0"/>
              <a:t>Resiliency and Mentoring Approach</a:t>
            </a:r>
            <a:endParaRPr 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Resiliency protective factors – presence of an adult in the child’s life to fuel motivation and foster development of the skills needed to overcome obstacles (</a:t>
            </a:r>
            <a:r>
              <a:rPr lang="en-US" dirty="0" err="1"/>
              <a:t>Masten</a:t>
            </a:r>
            <a:r>
              <a:rPr lang="en-US" dirty="0"/>
              <a:t> &amp; </a:t>
            </a:r>
            <a:r>
              <a:rPr lang="en-US" dirty="0" err="1"/>
              <a:t>Coatsworth</a:t>
            </a:r>
            <a:r>
              <a:rPr lang="en-US" dirty="0"/>
              <a:t>, 1998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Important outcomes of mentoring (</a:t>
            </a:r>
            <a:r>
              <a:rPr lang="en-US" dirty="0" err="1"/>
              <a:t>Schargel</a:t>
            </a:r>
            <a:r>
              <a:rPr lang="en-US" dirty="0"/>
              <a:t>, 2003)</a:t>
            </a:r>
          </a:p>
          <a:p>
            <a:pPr lvl="1"/>
            <a:r>
              <a:rPr lang="en-US" dirty="0" smtClean="0"/>
              <a:t>	Make </a:t>
            </a:r>
            <a:r>
              <a:rPr lang="en-US" dirty="0"/>
              <a:t>youth feel good about themselves</a:t>
            </a:r>
          </a:p>
          <a:p>
            <a:pPr lvl="1"/>
            <a:r>
              <a:rPr lang="en-US" dirty="0" smtClean="0"/>
              <a:t>	</a:t>
            </a:r>
            <a:r>
              <a:rPr lang="en-US" dirty="0"/>
              <a:t>Mentors model positive attitude behaviors</a:t>
            </a:r>
          </a:p>
          <a:p>
            <a:pPr lvl="1"/>
            <a:r>
              <a:rPr lang="en-US" dirty="0"/>
              <a:t>	Help youth discover solutions to their problems; 	promote self-reliance </a:t>
            </a:r>
          </a:p>
          <a:p>
            <a:pPr lvl="1"/>
            <a:r>
              <a:rPr lang="en-US" dirty="0"/>
              <a:t>	Help youth look beyond today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7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781800" cy="1447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dirty="0" smtClean="0"/>
              <a:t>Protective and Risk Factors: Students </a:t>
            </a:r>
          </a:p>
        </p:txBody>
      </p:sp>
      <p:sp>
        <p:nvSpPr>
          <p:cNvPr id="4915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35187"/>
            <a:ext cx="4040188" cy="3046413"/>
          </a:xfrm>
        </p:spPr>
        <p:txBody>
          <a:bodyPr>
            <a:normAutofit/>
          </a:bodyPr>
          <a:lstStyle/>
          <a:p>
            <a:pPr eaLnBrk="1" hangingPunct="1">
              <a:buClr>
                <a:srgbClr val="0F3F59"/>
              </a:buClr>
              <a:buFont typeface="Webdings" pitchFamily="-106" charset="2"/>
              <a:buNone/>
            </a:pPr>
            <a:r>
              <a:rPr lang="en-US" sz="2400" b="1" dirty="0" smtClean="0"/>
              <a:t>Protective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Complete homework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Arrive to class prepared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High locus of control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Good self-concept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Expectations for school completion </a:t>
            </a:r>
          </a:p>
        </p:txBody>
      </p:sp>
      <p:sp>
        <p:nvSpPr>
          <p:cNvPr id="49156" name="Content Placeholder 6"/>
          <p:cNvSpPr>
            <a:spLocks noGrp="1"/>
          </p:cNvSpPr>
          <p:nvPr>
            <p:ph sz="quarter" idx="4"/>
          </p:nvPr>
        </p:nvSpPr>
        <p:spPr>
          <a:xfrm>
            <a:off x="5029200" y="2135187"/>
            <a:ext cx="3352800" cy="2601913"/>
          </a:xfrm>
        </p:spPr>
        <p:txBody>
          <a:bodyPr>
            <a:noAutofit/>
          </a:bodyPr>
          <a:lstStyle/>
          <a:p>
            <a:pPr eaLnBrk="1" hangingPunct="1">
              <a:buClr>
                <a:srgbClr val="0F3F59"/>
              </a:buClr>
              <a:buFont typeface="Webdings" pitchFamily="-106" charset="2"/>
              <a:buNone/>
            </a:pPr>
            <a:r>
              <a:rPr lang="en-US" sz="2400" b="1" dirty="0" smtClean="0"/>
              <a:t>Risk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Poor attendance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Behavior problems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Poor academic performance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Grade retention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Work ability </a:t>
            </a:r>
          </a:p>
        </p:txBody>
      </p:sp>
    </p:spTree>
    <p:extLst>
      <p:ext uri="{BB962C8B-B14F-4D97-AF65-F5344CB8AC3E}">
        <p14:creationId xmlns:p14="http://schemas.microsoft.com/office/powerpoint/2010/main" xmlns="" val="41616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6934200" cy="1371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/>
              <a:t>Protective</a:t>
            </a:r>
            <a:r>
              <a:rPr lang="en-US" sz="4000" b="1" dirty="0" smtClean="0"/>
              <a:t> and Risk Factors: Families </a:t>
            </a:r>
          </a:p>
        </p:txBody>
      </p:sp>
      <p:sp>
        <p:nvSpPr>
          <p:cNvPr id="50179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1790700"/>
          </a:xfrm>
        </p:spPr>
        <p:txBody>
          <a:bodyPr/>
          <a:lstStyle/>
          <a:p>
            <a:pPr eaLnBrk="1" hangingPunct="1">
              <a:buClr>
                <a:srgbClr val="0F3F59"/>
              </a:buClr>
              <a:buFont typeface="Webdings" pitchFamily="-106" charset="2"/>
              <a:buNone/>
            </a:pPr>
            <a:r>
              <a:rPr lang="en-US" b="1" dirty="0" smtClean="0"/>
              <a:t>Protective</a:t>
            </a:r>
          </a:p>
          <a:p>
            <a:pPr eaLnBrk="1" hangingPunct="1">
              <a:buClr>
                <a:srgbClr val="0F3F59"/>
              </a:buClr>
            </a:pPr>
            <a:r>
              <a:rPr lang="en-US" dirty="0" smtClean="0"/>
              <a:t>Academic support</a:t>
            </a:r>
          </a:p>
          <a:p>
            <a:pPr eaLnBrk="1" hangingPunct="1">
              <a:buClr>
                <a:srgbClr val="0F3F59"/>
              </a:buClr>
            </a:pPr>
            <a:r>
              <a:rPr lang="en-US" dirty="0" smtClean="0"/>
              <a:t>Motivational support</a:t>
            </a:r>
          </a:p>
          <a:p>
            <a:pPr eaLnBrk="1" hangingPunct="1">
              <a:buClr>
                <a:srgbClr val="0F3F59"/>
              </a:buClr>
            </a:pPr>
            <a:r>
              <a:rPr lang="en-US" dirty="0" smtClean="0"/>
              <a:t>Parental involvement </a:t>
            </a:r>
          </a:p>
        </p:txBody>
      </p:sp>
      <p:sp>
        <p:nvSpPr>
          <p:cNvPr id="50180" name="Content Placeholder 6"/>
          <p:cNvSpPr>
            <a:spLocks noGrp="1"/>
          </p:cNvSpPr>
          <p:nvPr>
            <p:ph sz="quarter" idx="4"/>
          </p:nvPr>
        </p:nvSpPr>
        <p:spPr>
          <a:xfrm>
            <a:off x="4114800" y="2286000"/>
            <a:ext cx="4648200" cy="1790700"/>
          </a:xfrm>
        </p:spPr>
        <p:txBody>
          <a:bodyPr/>
          <a:lstStyle/>
          <a:p>
            <a:pPr eaLnBrk="1" hangingPunct="1">
              <a:buClr>
                <a:srgbClr val="0F3F59"/>
              </a:buClr>
              <a:buFont typeface="Webdings" pitchFamily="-106" charset="2"/>
              <a:buNone/>
            </a:pPr>
            <a:r>
              <a:rPr lang="en-US" b="1" smtClean="0"/>
              <a:t>Risk</a:t>
            </a:r>
          </a:p>
          <a:p>
            <a:pPr eaLnBrk="1" hangingPunct="1">
              <a:buClr>
                <a:srgbClr val="0F3F59"/>
              </a:buClr>
            </a:pPr>
            <a:r>
              <a:rPr lang="en-US" smtClean="0"/>
              <a:t>Low educational expectations</a:t>
            </a:r>
          </a:p>
          <a:p>
            <a:pPr eaLnBrk="1" hangingPunct="1">
              <a:buClr>
                <a:srgbClr val="0F3F59"/>
              </a:buClr>
            </a:pPr>
            <a:r>
              <a:rPr lang="en-US" smtClean="0"/>
              <a:t>Mobility (frequent transfers)</a:t>
            </a:r>
          </a:p>
          <a:p>
            <a:pPr eaLnBrk="1" hangingPunct="1">
              <a:buClr>
                <a:srgbClr val="0F3F59"/>
              </a:buClr>
            </a:pPr>
            <a:r>
              <a:rPr lang="en-US" smtClean="0"/>
              <a:t>Permissive parenting styles </a:t>
            </a:r>
          </a:p>
        </p:txBody>
      </p:sp>
    </p:spTree>
    <p:extLst>
      <p:ext uri="{BB962C8B-B14F-4D97-AF65-F5344CB8AC3E}">
        <p14:creationId xmlns:p14="http://schemas.microsoft.com/office/powerpoint/2010/main" xmlns="" val="15094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3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934200" cy="1630362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/>
              <a:t>Protective</a:t>
            </a:r>
            <a:r>
              <a:rPr lang="en-US" sz="4000" dirty="0" smtClean="0"/>
              <a:t> and Risk Factors: Schools </a:t>
            </a:r>
          </a:p>
        </p:txBody>
      </p:sp>
      <p:sp>
        <p:nvSpPr>
          <p:cNvPr id="51203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343400" cy="1790700"/>
          </a:xfrm>
        </p:spPr>
        <p:txBody>
          <a:bodyPr/>
          <a:lstStyle/>
          <a:p>
            <a:pPr eaLnBrk="1" hangingPunct="1">
              <a:buClr>
                <a:srgbClr val="0F3F59"/>
              </a:buClr>
              <a:buFont typeface="Webdings" pitchFamily="-106" charset="2"/>
              <a:buNone/>
            </a:pPr>
            <a:r>
              <a:rPr lang="en-US" sz="2400" b="1" dirty="0" smtClean="0"/>
              <a:t>Protective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Committed, caring staff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Orderly school environment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Fair discipline policies </a:t>
            </a:r>
          </a:p>
        </p:txBody>
      </p:sp>
      <p:sp>
        <p:nvSpPr>
          <p:cNvPr id="51204" name="Content Placeholder 7"/>
          <p:cNvSpPr>
            <a:spLocks noGrp="1"/>
          </p:cNvSpPr>
          <p:nvPr>
            <p:ph sz="quarter" idx="4"/>
          </p:nvPr>
        </p:nvSpPr>
        <p:spPr>
          <a:xfrm>
            <a:off x="5334000" y="2438400"/>
            <a:ext cx="3429000" cy="2678113"/>
          </a:xfrm>
        </p:spPr>
        <p:txBody>
          <a:bodyPr>
            <a:noAutofit/>
          </a:bodyPr>
          <a:lstStyle/>
          <a:p>
            <a:pPr eaLnBrk="1" hangingPunct="1">
              <a:buClr>
                <a:srgbClr val="0F3F59"/>
              </a:buClr>
              <a:buFont typeface="Webdings" pitchFamily="-106" charset="2"/>
              <a:buNone/>
            </a:pPr>
            <a:r>
              <a:rPr lang="en-US" sz="2400" b="1" dirty="0" smtClean="0"/>
              <a:t>Risk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Weak adult authority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Lost in large environment 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Low expectations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High truancy</a:t>
            </a:r>
          </a:p>
          <a:p>
            <a:pPr eaLnBrk="1" hangingPunct="1">
              <a:buClr>
                <a:srgbClr val="0F3F59"/>
              </a:buClr>
            </a:pPr>
            <a:r>
              <a:rPr lang="en-US" sz="2400" dirty="0" smtClean="0"/>
              <a:t>Few caring relationships </a:t>
            </a:r>
          </a:p>
        </p:txBody>
      </p:sp>
    </p:spTree>
    <p:extLst>
      <p:ext uri="{BB962C8B-B14F-4D97-AF65-F5344CB8AC3E}">
        <p14:creationId xmlns:p14="http://schemas.microsoft.com/office/powerpoint/2010/main" xmlns="" val="225216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60198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/>
              <a:t>Check &amp; Connect</a:t>
            </a:r>
          </a:p>
        </p:txBody>
      </p:sp>
      <p:sp>
        <p:nvSpPr>
          <p:cNvPr id="52227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800" dirty="0" smtClean="0"/>
              <a:t>Two types of predictors/variables of dropout risk:</a:t>
            </a:r>
          </a:p>
          <a:p>
            <a:pPr lvl="1" eaLnBrk="1" hangingPunct="1">
              <a:buClr>
                <a:srgbClr val="0F3F59"/>
              </a:buClr>
              <a:buSzPct val="150000"/>
              <a:buFont typeface="Wingdings" pitchFamily="-106" charset="2"/>
              <a:buNone/>
            </a:pPr>
            <a:r>
              <a:rPr lang="en-US" b="1" i="1" dirty="0" smtClean="0"/>
              <a:t>Status</a:t>
            </a:r>
            <a:r>
              <a:rPr lang="en-US" i="1" dirty="0" smtClean="0"/>
              <a:t> and </a:t>
            </a:r>
            <a:r>
              <a:rPr lang="en-US" b="1" i="1" dirty="0" smtClean="0"/>
              <a:t>Alterable</a:t>
            </a:r>
          </a:p>
          <a:p>
            <a:pPr lvl="1" eaLnBrk="1" hangingPunct="1">
              <a:buClr>
                <a:srgbClr val="0F3F59"/>
              </a:buClr>
              <a:buSzPct val="150000"/>
              <a:buFont typeface="Wingdings" pitchFamily="-106" charset="2"/>
              <a:buNone/>
            </a:pPr>
            <a:endParaRPr lang="en-US" b="1" i="1" dirty="0" smtClean="0"/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800" dirty="0" smtClean="0"/>
              <a:t>Focused on factors that educators, students, parents, and communities can change and influence:</a:t>
            </a:r>
          </a:p>
          <a:p>
            <a:pPr lvl="1" eaLnBrk="1" hangingPunct="1">
              <a:buClr>
                <a:srgbClr val="FFCC33"/>
              </a:buClr>
              <a:buSzPct val="150000"/>
              <a:buFont typeface="Wingdings" pitchFamily="-106" charset="2"/>
              <a:buChar char="§"/>
            </a:pPr>
            <a:r>
              <a:rPr lang="en-US" sz="2000" dirty="0" smtClean="0"/>
              <a:t>Student levels of engagement with school</a:t>
            </a:r>
          </a:p>
          <a:p>
            <a:pPr lvl="1" eaLnBrk="1" hangingPunct="1">
              <a:buClr>
                <a:srgbClr val="FFCC33"/>
              </a:buClr>
              <a:buSzPct val="150000"/>
              <a:buFont typeface="Wingdings" pitchFamily="-106" charset="2"/>
              <a:buChar char="§"/>
            </a:pPr>
            <a:r>
              <a:rPr lang="en-US" sz="2000" dirty="0" smtClean="0"/>
              <a:t>School practices and policies on attendance, discipline, and parent outreach</a:t>
            </a:r>
          </a:p>
          <a:p>
            <a:pPr lvl="1" eaLnBrk="1" hangingPunct="1">
              <a:buClr>
                <a:srgbClr val="FFCC33"/>
              </a:buClr>
              <a:buSzPct val="150000"/>
              <a:buFont typeface="Wingdings" pitchFamily="-106" charset="2"/>
              <a:buChar char="§"/>
            </a:pPr>
            <a:r>
              <a:rPr lang="en-US" sz="2000" dirty="0" smtClean="0"/>
              <a:t>Family support for learning</a:t>
            </a:r>
          </a:p>
          <a:p>
            <a:pPr lvl="1" eaLnBrk="1" hangingPunct="1">
              <a:buClr>
                <a:srgbClr val="FFCC33"/>
              </a:buClr>
              <a:buSzPct val="150000"/>
              <a:buFont typeface="Wingdings" pitchFamily="-106" charset="2"/>
              <a:buChar char="§"/>
            </a:pPr>
            <a:r>
              <a:rPr lang="en-US" sz="2000" dirty="0" smtClean="0"/>
              <a:t>Access to and responsiveness of community resources</a:t>
            </a:r>
          </a:p>
        </p:txBody>
      </p:sp>
    </p:spTree>
    <p:extLst>
      <p:ext uri="{BB962C8B-B14F-4D97-AF65-F5344CB8AC3E}">
        <p14:creationId xmlns:p14="http://schemas.microsoft.com/office/powerpoint/2010/main" xmlns="" val="28454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152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Status vs. Alterable Predictors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19600"/>
          </a:xfrm>
        </p:spPr>
        <p:txBody>
          <a:bodyPr>
            <a:normAutofit/>
          </a:bodyPr>
          <a:lstStyle/>
          <a:p>
            <a:pPr>
              <a:buClr>
                <a:srgbClr val="0F3F5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/>
              <a:t>Dropping out is the culmination of a long process of disengagement and alienation—not an instantaneous student decision</a:t>
            </a:r>
          </a:p>
          <a:p>
            <a:pPr>
              <a:buClr>
                <a:srgbClr val="0F3F59"/>
              </a:buClr>
              <a:buSzPct val="150000"/>
            </a:pPr>
            <a:endParaRPr lang="en-US" sz="2800" dirty="0" smtClean="0"/>
          </a:p>
          <a:p>
            <a:pPr>
              <a:buClr>
                <a:srgbClr val="0F3F5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/>
              <a:t>Alterable predictors useful for identifying, guiding the intervention, evaluating impact</a:t>
            </a:r>
          </a:p>
          <a:p>
            <a:pPr>
              <a:buClr>
                <a:srgbClr val="0F3F59"/>
              </a:buClr>
              <a:buSzPct val="150000"/>
            </a:pPr>
            <a:endParaRPr lang="en-US" sz="2800" dirty="0" smtClean="0"/>
          </a:p>
          <a:p>
            <a:pPr>
              <a:buClr>
                <a:srgbClr val="0F3F59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/>
              <a:t>Status indicators useful for evaluating gap in outcomes among high-risk populations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9380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Predictors/Variables</a:t>
            </a:r>
            <a:endParaRPr lang="en-US" sz="4400" dirty="0"/>
          </a:p>
        </p:txBody>
      </p:sp>
      <p:sp>
        <p:nvSpPr>
          <p:cNvPr id="54275" name="Text Placeholder 3"/>
          <p:cNvSpPr>
            <a:spLocks noGrp="1"/>
          </p:cNvSpPr>
          <p:nvPr>
            <p:ph type="body" idx="1"/>
          </p:nvPr>
        </p:nvSpPr>
        <p:spPr>
          <a:xfrm>
            <a:off x="609600" y="1841500"/>
            <a:ext cx="4040188" cy="519113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Status</a:t>
            </a:r>
          </a:p>
        </p:txBody>
      </p:sp>
      <p:sp>
        <p:nvSpPr>
          <p:cNvPr id="54276" name="Content Placeholder 4"/>
          <p:cNvSpPr>
            <a:spLocks noGrp="1"/>
          </p:cNvSpPr>
          <p:nvPr>
            <p:ph sz="half" idx="2"/>
          </p:nvPr>
        </p:nvSpPr>
        <p:spPr>
          <a:xfrm>
            <a:off x="609600" y="2476500"/>
            <a:ext cx="4040188" cy="3086100"/>
          </a:xfrm>
        </p:spPr>
        <p:txBody>
          <a:bodyPr/>
          <a:lstStyle/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Socioeconomic status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Ethnicity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Urban, rural, suburban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Gender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Family structure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Disability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IQ</a:t>
            </a:r>
          </a:p>
        </p:txBody>
      </p:sp>
      <p:sp>
        <p:nvSpPr>
          <p:cNvPr id="54277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97425" y="1841500"/>
            <a:ext cx="4041775" cy="51911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Alterable</a:t>
            </a:r>
          </a:p>
        </p:txBody>
      </p:sp>
      <p:sp>
        <p:nvSpPr>
          <p:cNvPr id="54278" name="Content Placeholder 6"/>
          <p:cNvSpPr>
            <a:spLocks noGrp="1"/>
          </p:cNvSpPr>
          <p:nvPr>
            <p:ph sz="quarter" idx="4"/>
          </p:nvPr>
        </p:nvSpPr>
        <p:spPr>
          <a:xfrm>
            <a:off x="4495800" y="2514600"/>
            <a:ext cx="4495800" cy="264795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Attendance, suspensions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Extracurricular participation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Grades, accrual of credits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Age-to-grade level (retained)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Parental support for learning</a:t>
            </a:r>
          </a:p>
          <a:p>
            <a:pPr eaLnBrk="1" hangingPunct="1">
              <a:buClr>
                <a:srgbClr val="0F3F59"/>
              </a:buClr>
              <a:buSzPct val="150000"/>
              <a:buFont typeface="Wingdings" pitchFamily="-106" charset="2"/>
              <a:buChar char="§"/>
            </a:pPr>
            <a:r>
              <a:rPr lang="en-US" sz="2400" dirty="0" smtClean="0"/>
              <a:t>School outreach</a:t>
            </a:r>
          </a:p>
        </p:txBody>
      </p:sp>
    </p:spTree>
    <p:extLst>
      <p:ext uri="{BB962C8B-B14F-4D97-AF65-F5344CB8AC3E}">
        <p14:creationId xmlns:p14="http://schemas.microsoft.com/office/powerpoint/2010/main" xmlns="" val="9454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these students?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9759" y="1935163"/>
            <a:ext cx="694448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15000" y="4191000"/>
            <a:ext cx="2286000" cy="2057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lumMod val="72000"/>
                  <a:lumOff val="2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8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8486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Seven Elements of Check &amp; Connect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>
            <a:normAutofit/>
          </a:bodyPr>
          <a:lstStyle/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/>
            </a:pPr>
            <a:r>
              <a:rPr lang="en-US" b="1" dirty="0" smtClean="0"/>
              <a:t>Relationships</a:t>
            </a:r>
            <a:r>
              <a:rPr lang="en-US" dirty="0" smtClean="0"/>
              <a:t>: </a:t>
            </a:r>
            <a:r>
              <a:rPr lang="en-US" sz="2000" dirty="0" smtClean="0"/>
              <a:t>Mutual trust and open communication, nurtured through a long-term commitment that is focused on student’s educational success.</a:t>
            </a:r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/>
            </a:pPr>
            <a:endParaRPr lang="en-US" sz="2000" dirty="0" smtClean="0"/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/>
            </a:pPr>
            <a:r>
              <a:rPr lang="en-US" b="1" dirty="0" smtClean="0"/>
              <a:t>Problem solving</a:t>
            </a:r>
            <a:r>
              <a:rPr lang="en-US" dirty="0" smtClean="0"/>
              <a:t>: </a:t>
            </a:r>
            <a:r>
              <a:rPr lang="en-US" sz="2000" dirty="0" smtClean="0"/>
              <a:t>Cognitive-behavioral approach to promote the acquisition of skills to resolve conflict constructively, encourage the search for solutions rather than a source of blame, and foster productive coping skills</a:t>
            </a:r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/>
            </a:pPr>
            <a:endParaRPr lang="en-US" sz="2000" dirty="0" smtClean="0"/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/>
            </a:pPr>
            <a:r>
              <a:rPr lang="en-US" b="1" dirty="0" smtClean="0"/>
              <a:t>Individualized, data-based intervention</a:t>
            </a:r>
            <a:r>
              <a:rPr lang="en-US" dirty="0" smtClean="0"/>
              <a:t>: </a:t>
            </a:r>
            <a:r>
              <a:rPr lang="en-US" sz="2000" dirty="0" smtClean="0"/>
              <a:t>Support that is tailored to individual students needs, based on level of engagement with school, associated influences of home and school, and the leveraging of local resources.</a:t>
            </a:r>
          </a:p>
        </p:txBody>
      </p:sp>
    </p:spTree>
    <p:extLst>
      <p:ext uri="{BB962C8B-B14F-4D97-AF65-F5344CB8AC3E}">
        <p14:creationId xmlns:p14="http://schemas.microsoft.com/office/powerpoint/2010/main" xmlns="" val="17587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Seven Elements of Check &amp; Connect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 startAt="4"/>
            </a:pPr>
            <a:r>
              <a:rPr lang="en-US" b="1" dirty="0" smtClean="0"/>
              <a:t>Affiliation with school and learning</a:t>
            </a:r>
            <a:r>
              <a:rPr lang="en-US" dirty="0" smtClean="0"/>
              <a:t>: </a:t>
            </a:r>
            <a:r>
              <a:rPr lang="en-US" sz="2000" dirty="0" smtClean="0"/>
              <a:t>Student access to and active participation in school-related activities and event.</a:t>
            </a:r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 startAt="4"/>
            </a:pPr>
            <a:endParaRPr lang="en-US" sz="2000" dirty="0" smtClean="0"/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 startAt="4"/>
            </a:pPr>
            <a:r>
              <a:rPr lang="en-US" b="1" dirty="0" smtClean="0"/>
              <a:t>Persistence-Plus</a:t>
            </a:r>
            <a:r>
              <a:rPr lang="en-US" dirty="0" smtClean="0"/>
              <a:t>: </a:t>
            </a:r>
            <a:r>
              <a:rPr lang="en-US" sz="2000" dirty="0" smtClean="0"/>
              <a:t>A persistent source of academic motivation, a continuity of familiarity with the youth and family, and a consistency in the message that “</a:t>
            </a:r>
            <a:r>
              <a:rPr lang="en-US" sz="2000" i="1" dirty="0" smtClean="0"/>
              <a:t>education is important for your future”.</a:t>
            </a:r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 startAt="4"/>
            </a:pPr>
            <a:endParaRPr lang="en-US" sz="2000" i="1" dirty="0" smtClean="0"/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 startAt="4"/>
            </a:pPr>
            <a:r>
              <a:rPr lang="en-US" b="1" dirty="0" smtClean="0"/>
              <a:t>A focus on alterable indicators of disengagement: </a:t>
            </a:r>
            <a:r>
              <a:rPr lang="en-US" sz="2000" dirty="0" smtClean="0"/>
              <a:t>Systematic check of warning signs of withdrawal (attendance, academic performance, behavior) that are readily available to school personnel and that can be altered through intervention.</a:t>
            </a:r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 startAt="4"/>
            </a:pPr>
            <a:endParaRPr lang="en-US" sz="2000" dirty="0" smtClean="0"/>
          </a:p>
          <a:p>
            <a:pPr marL="457200" indent="-457200" eaLnBrk="1" hangingPunct="1">
              <a:buClr>
                <a:srgbClr val="0F3F59"/>
              </a:buClr>
              <a:buSzPct val="100000"/>
              <a:buFont typeface="Arial" charset="0"/>
              <a:buAutoNum type="arabicPeriod" startAt="4"/>
            </a:pPr>
            <a:r>
              <a:rPr lang="en-US" b="1" dirty="0" smtClean="0"/>
              <a:t>Following students and families: </a:t>
            </a:r>
            <a:r>
              <a:rPr lang="en-US" sz="2000" dirty="0" smtClean="0"/>
              <a:t>Following highly mobile youth and families from school to school and program to program.</a:t>
            </a:r>
          </a:p>
        </p:txBody>
      </p:sp>
    </p:spTree>
    <p:extLst>
      <p:ext uri="{BB962C8B-B14F-4D97-AF65-F5344CB8AC3E}">
        <p14:creationId xmlns:p14="http://schemas.microsoft.com/office/powerpoint/2010/main" xmlns="" val="1517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Recent longitudinal studies have helped us to understand for whom and under what conditions Check &amp; Connect is most effective.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8842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Lesson Learned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Our results consistently are converging.</a:t>
            </a:r>
          </a:p>
          <a:p>
            <a:endParaRPr lang="en-US" sz="3200" dirty="0" smtClean="0"/>
          </a:p>
          <a:p>
            <a:r>
              <a:rPr lang="en-US" sz="3200" dirty="0" smtClean="0"/>
              <a:t>Evidence that Check &amp; Connect improves school attendance and retention rates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Relationships, problem solving, and persistent support keep disengaged learners in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941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There are many exciting examples of sustainability of Check &amp; Connect locally, nationally, and internationally.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2510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Lesson Learned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Check  &amp; Connect is a targeted intervention designed to be used with effective universal practices. We now have several examples and research data to conclude that this statement is well supported.</a:t>
            </a:r>
          </a:p>
          <a:p>
            <a:endParaRPr lang="en-US" sz="2800" dirty="0" smtClean="0"/>
          </a:p>
          <a:p>
            <a:r>
              <a:rPr lang="en-US" sz="2800" dirty="0" smtClean="0"/>
              <a:t>School districts and researchers are using our theory of student engagement as well as implementing the Check &amp; Connect student engagement model-both are signs of sustainability.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130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cannot have the same impact for disengaged, marginalized students without universal and supplemental support interventions.</a:t>
            </a:r>
          </a:p>
          <a:p>
            <a:endParaRPr lang="en-US" sz="3200" dirty="0"/>
          </a:p>
          <a:p>
            <a:r>
              <a:rPr lang="en-US" sz="3200" dirty="0" smtClean="0"/>
              <a:t>This is not a situation of either/or, but both/and.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717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Engaging the disengaged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823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 for your efforts.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David’s email:  </a:t>
            </a:r>
            <a:r>
              <a:rPr lang="en-US" sz="3600" dirty="0" smtClean="0">
                <a:solidFill>
                  <a:schemeClr val="tx2"/>
                </a:solidFill>
                <a:hlinkClick r:id="rId2"/>
              </a:rPr>
              <a:t>johns006@umn.edu</a:t>
            </a:r>
            <a:endParaRPr lang="en-US" sz="36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Jean’s email:  </a:t>
            </a:r>
            <a:r>
              <a:rPr lang="en-US" sz="3600" dirty="0" smtClean="0">
                <a:hlinkClick r:id="rId3"/>
              </a:rPr>
              <a:t>nessx008@umn.edu</a:t>
            </a: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5047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The development of</a:t>
            </a:r>
          </a:p>
          <a:p>
            <a:pPr marL="0" indent="0">
              <a:buNone/>
            </a:pPr>
            <a:r>
              <a:rPr lang="en-US" sz="4400" dirty="0"/>
              <a:t>Check &amp; Connect was unique.</a:t>
            </a:r>
          </a:p>
          <a:p>
            <a:pPr marL="0" indent="0">
              <a:buNone/>
            </a:pPr>
            <a:r>
              <a:rPr lang="en-US" sz="4400" dirty="0"/>
              <a:t>We began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6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Lesson</a:t>
            </a:r>
            <a:r>
              <a:rPr lang="en-US" dirty="0" smtClean="0"/>
              <a:t> </a:t>
            </a:r>
            <a:r>
              <a:rPr lang="en-US" dirty="0"/>
              <a:t>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/>
              <a:t>The powerful effect of both researcher and practitioner input in the planning and design of Check &amp; Connect cannot be ignored</a:t>
            </a:r>
            <a:r>
              <a:rPr lang="en-US" sz="3200" dirty="0" smtClean="0"/>
              <a:t>.</a:t>
            </a:r>
          </a:p>
          <a:p>
            <a:pPr marL="0" lv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Comprised of 4 components – checking, connecting, mentor (also referred to as a monitor, advocate, coach), and parent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67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The impact of Check &amp; Connect was established in studies that stressed fidelity of implementation and used random assignment.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0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Lesson</a:t>
            </a:r>
            <a:r>
              <a:rPr lang="en-US" dirty="0" smtClean="0"/>
              <a:t> </a:t>
            </a:r>
            <a:r>
              <a:rPr lang="en-US" dirty="0"/>
              <a:t>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/>
              <a:t>Research design led to significant interest in use of Check &amp; Connect both by other researchers and </a:t>
            </a:r>
            <a:r>
              <a:rPr lang="en-US" sz="3200" dirty="0" smtClean="0"/>
              <a:t>practitioners.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Effectiveness research where the intervention was adapted to specific school based contexts </a:t>
            </a:r>
            <a:r>
              <a:rPr lang="en-US" sz="3200" dirty="0" smtClean="0"/>
              <a:t>occurred.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Converging evidence – keeping students in </a:t>
            </a:r>
            <a:r>
              <a:rPr lang="en-US" sz="3200" dirty="0" smtClean="0"/>
              <a:t>schools.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49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The clearly delineated components and elements of Check &amp; Connect paved the way for our describing it as a model to engage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Lesson</a:t>
            </a:r>
            <a:r>
              <a:rPr lang="en-US" dirty="0" smtClean="0"/>
              <a:t> Learned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/>
              <a:t>Impact on different referral concerns and could be adapted to a specific school </a:t>
            </a:r>
            <a:r>
              <a:rPr lang="en-US" sz="3200" dirty="0" smtClean="0"/>
              <a:t>context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We began to think of Check &amp; Connect as a service delivery mechanism or model rather than a </a:t>
            </a:r>
            <a:r>
              <a:rPr lang="en-US" sz="3200" dirty="0" smtClean="0"/>
              <a:t>program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Essential elements explained why and how to engage students</a:t>
            </a:r>
          </a:p>
        </p:txBody>
      </p:sp>
    </p:spTree>
    <p:extLst>
      <p:ext uri="{BB962C8B-B14F-4D97-AF65-F5344CB8AC3E}">
        <p14:creationId xmlns:p14="http://schemas.microsoft.com/office/powerpoint/2010/main" xmlns="" val="6467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Student engagement is a multidimensional construct. We want students to be engaged academically, behaviorally, cognitively, and affectively.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63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979</Words>
  <Application>Microsoft Office PowerPoint</Application>
  <PresentationFormat>On-screen Show (4:3)</PresentationFormat>
  <Paragraphs>152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     Check &amp; Connect Research and Practice Highlights</vt:lpstr>
      <vt:lpstr>Do you know these students?</vt:lpstr>
      <vt:lpstr>Slide 3</vt:lpstr>
      <vt:lpstr>Lesson Learned</vt:lpstr>
      <vt:lpstr>Slide 5</vt:lpstr>
      <vt:lpstr>Lesson Learned</vt:lpstr>
      <vt:lpstr>Slide 7</vt:lpstr>
      <vt:lpstr>Lesson Learned   </vt:lpstr>
      <vt:lpstr>Slide 9</vt:lpstr>
      <vt:lpstr>Subtypes of Engagement</vt:lpstr>
      <vt:lpstr>Engagement is Influenced by Three Contextual Factors</vt:lpstr>
      <vt:lpstr>A Resiliency and Mentoring Approach </vt:lpstr>
      <vt:lpstr>Resiliency and Mentoring Approach</vt:lpstr>
      <vt:lpstr>       Protective and Risk Factors: Students </vt:lpstr>
      <vt:lpstr>Protective and Risk Factors: Families </vt:lpstr>
      <vt:lpstr>Protective and Risk Factors: Schools </vt:lpstr>
      <vt:lpstr>Check &amp; Connect</vt:lpstr>
      <vt:lpstr> Status vs. Alterable Predictors</vt:lpstr>
      <vt:lpstr>Predictors/Variables</vt:lpstr>
      <vt:lpstr>Seven Elements of Check &amp; Connect</vt:lpstr>
      <vt:lpstr>Seven Elements of Check &amp; Connect</vt:lpstr>
      <vt:lpstr>Slide 22</vt:lpstr>
      <vt:lpstr>Lesson Learned </vt:lpstr>
      <vt:lpstr>Slide 24</vt:lpstr>
      <vt:lpstr>Lesson Learned </vt:lpstr>
      <vt:lpstr>Final Thoughts</vt:lpstr>
      <vt:lpstr>Slide 27</vt:lpstr>
      <vt:lpstr>Slide 28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&amp; Connect</dc:title>
  <dc:creator>Amy M Kurowski</dc:creator>
  <cp:lastModifiedBy>Julia Gates</cp:lastModifiedBy>
  <cp:revision>16</cp:revision>
  <dcterms:created xsi:type="dcterms:W3CDTF">2016-07-08T17:06:47Z</dcterms:created>
  <dcterms:modified xsi:type="dcterms:W3CDTF">2016-08-23T21:29:07Z</dcterms:modified>
</cp:coreProperties>
</file>